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297" r:id="rId3"/>
    <p:sldId id="309" r:id="rId4"/>
    <p:sldId id="310" r:id="rId5"/>
    <p:sldId id="265" r:id="rId6"/>
    <p:sldId id="289" r:id="rId7"/>
    <p:sldId id="306" r:id="rId8"/>
  </p:sldIdLst>
  <p:sldSz cx="6858000" cy="9144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FFFF00"/>
    <a:srgbClr val="00FF59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2136" y="137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64" y="-90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Relationship Id="rId2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49" rIns="92300" bIns="46149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49" rIns="92300" bIns="4614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49" rIns="92300" bIns="46149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0" tIns="46149" rIns="92300" bIns="4614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fld id="{DFDBDDA3-4BC8-42F5-B9C9-DAF5F2DA868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4550" y="685800"/>
            <a:ext cx="26289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D448FA-591C-4092-AB12-5E556D9521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448FA-591C-4092-AB12-5E556D9521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448FA-591C-4092-AB12-5E556D95212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448FA-591C-4092-AB12-5E556D95212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448FA-591C-4092-AB12-5E556D95212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448FA-591C-4092-AB12-5E556D95212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448FA-591C-4092-AB12-5E556D95212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533400" y="3048000"/>
            <a:ext cx="5791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toedit Master title style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5181600"/>
            <a:ext cx="4800600" cy="2362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340" name="Rectangle 1028"/>
          <p:cNvSpPr>
            <a:spLocks noChangeArrowheads="1"/>
          </p:cNvSpPr>
          <p:nvPr userDrawn="1"/>
        </p:nvSpPr>
        <p:spPr bwMode="auto">
          <a:xfrm>
            <a:off x="0" y="0"/>
            <a:ext cx="6858000" cy="3048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1029"/>
          <p:cNvSpPr>
            <a:spLocks noChangeArrowheads="1"/>
          </p:cNvSpPr>
          <p:nvPr userDrawn="1"/>
        </p:nvSpPr>
        <p:spPr bwMode="auto">
          <a:xfrm>
            <a:off x="0" y="0"/>
            <a:ext cx="304800" cy="91440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Rectangle 1030"/>
          <p:cNvSpPr>
            <a:spLocks noChangeArrowheads="1"/>
          </p:cNvSpPr>
          <p:nvPr userDrawn="1"/>
        </p:nvSpPr>
        <p:spPr bwMode="auto">
          <a:xfrm>
            <a:off x="6553200" y="0"/>
            <a:ext cx="304800" cy="91440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1031"/>
          <p:cNvSpPr>
            <a:spLocks noChangeArrowheads="1"/>
          </p:cNvSpPr>
          <p:nvPr userDrawn="1"/>
        </p:nvSpPr>
        <p:spPr bwMode="auto">
          <a:xfrm>
            <a:off x="0" y="8610600"/>
            <a:ext cx="6858000" cy="533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1032"/>
          <p:cNvSpPr>
            <a:spLocks noChangeArrowheads="1"/>
          </p:cNvSpPr>
          <p:nvPr userDrawn="1"/>
        </p:nvSpPr>
        <p:spPr bwMode="auto">
          <a:xfrm flipV="1">
            <a:off x="419100" y="1828800"/>
            <a:ext cx="6057900" cy="984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1" hangingPunct="1"/>
            <a:endParaRPr lang="en-US">
              <a:latin typeface="Times New Roman" pitchFamily="18" charset="0"/>
            </a:endParaRPr>
          </a:p>
        </p:txBody>
      </p:sp>
      <p:sp>
        <p:nvSpPr>
          <p:cNvPr id="14345" name="Rectangle 1033"/>
          <p:cNvSpPr>
            <a:spLocks noChangeArrowheads="1"/>
          </p:cNvSpPr>
          <p:nvPr userDrawn="1"/>
        </p:nvSpPr>
        <p:spPr bwMode="auto">
          <a:xfrm>
            <a:off x="3143250" y="8763000"/>
            <a:ext cx="37147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80000"/>
              </a:lnSpc>
            </a:pPr>
            <a:r>
              <a:rPr lang="en-US" sz="1400" b="1">
                <a:solidFill>
                  <a:schemeClr val="bg1"/>
                </a:solidFill>
                <a:latin typeface="Gill Sans MT" pitchFamily="34" charset="0"/>
              </a:rPr>
              <a:t>Welcome/Overview 2/1</a:t>
            </a:r>
          </a:p>
        </p:txBody>
      </p:sp>
      <p:sp>
        <p:nvSpPr>
          <p:cNvPr id="14346" name="Rectangle 1034"/>
          <p:cNvSpPr>
            <a:spLocks noChangeArrowheads="1"/>
          </p:cNvSpPr>
          <p:nvPr/>
        </p:nvSpPr>
        <p:spPr bwMode="auto">
          <a:xfrm>
            <a:off x="114300" y="8864600"/>
            <a:ext cx="1485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US" sz="800" b="1">
                <a:solidFill>
                  <a:schemeClr val="bg1"/>
                </a:solidFill>
                <a:latin typeface="Gill Sans MT" pitchFamily="34" charset="0"/>
              </a:rPr>
              <a:t>© copyright 2001 </a:t>
            </a:r>
          </a:p>
        </p:txBody>
      </p:sp>
      <p:pic>
        <p:nvPicPr>
          <p:cNvPr id="14347" name="Picture 1035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52400" y="8191500"/>
            <a:ext cx="12954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2C7B62-1DED-4FE6-A2FF-92BA71428F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457200"/>
            <a:ext cx="1457325" cy="777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457200"/>
            <a:ext cx="4219575" cy="777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912E45-5538-4054-B543-C7A333B751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58293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14350" y="1981200"/>
            <a:ext cx="5829300" cy="6248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257800" y="8801100"/>
            <a:ext cx="1371600" cy="685800"/>
          </a:xfrm>
        </p:spPr>
        <p:txBody>
          <a:bodyPr/>
          <a:lstStyle>
            <a:lvl1pPr>
              <a:defRPr/>
            </a:lvl1pPr>
          </a:lstStyle>
          <a:p>
            <a:fld id="{2A1930A9-61FB-41CB-A797-4C8BC5B13E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1171F2-31C0-421B-98C4-FF6FE4485C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2D01AC-5A99-4B1C-8324-64CD9FF7FF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981200"/>
            <a:ext cx="2838450" cy="624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1981200"/>
            <a:ext cx="2838450" cy="624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560375-A3E0-48E6-B468-6830AB12E1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B20B58-937F-43D9-898F-4E7E17C1E4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9EC025-A631-4137-8B95-AD6503F80E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395E6F-2E54-421D-9E64-374A0C3E0B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50B37C-88FC-471C-ABC7-765393465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7E7E09-E4CB-4358-8E5C-540A4EA24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457200"/>
            <a:ext cx="5829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981200"/>
            <a:ext cx="58293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8610600"/>
            <a:ext cx="6858000" cy="533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3886200" y="88392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80000"/>
              </a:lnSpc>
            </a:pPr>
            <a:endParaRPr lang="en-US" sz="1400" b="1">
              <a:solidFill>
                <a:schemeClr val="bg1"/>
              </a:solidFill>
              <a:latin typeface="Gill Sans MT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114300" y="8864600"/>
            <a:ext cx="1485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US" sz="800" b="1">
                <a:solidFill>
                  <a:schemeClr val="bg1"/>
                </a:solidFill>
                <a:latin typeface="Gill Sans MT" pitchFamily="34" charset="0"/>
              </a:rPr>
              <a:t>© copyright 2001 </a:t>
            </a:r>
          </a:p>
        </p:txBody>
      </p:sp>
      <p:pic>
        <p:nvPicPr>
          <p:cNvPr id="1048" name="Picture 24"/>
          <p:cNvPicPr>
            <a:picLocks noChangeAspect="1" noChangeArrowheads="1"/>
          </p:cNvPicPr>
          <p:nvPr userDrawn="1"/>
        </p:nvPicPr>
        <p:blipFill>
          <a:blip r:embed="rId14" cstate="print">
            <a:grayscl/>
          </a:blip>
          <a:srcRect/>
          <a:stretch>
            <a:fillRect/>
          </a:stretch>
        </p:blipFill>
        <p:spPr bwMode="auto">
          <a:xfrm>
            <a:off x="304800" y="8610600"/>
            <a:ext cx="1066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4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57800" y="880110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387B496-0704-4AE9-8EDC-5F8416AD14C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33400" y="2286000"/>
            <a:ext cx="5943600" cy="677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Building Success with Benchmark Education’s Bookroom Collections!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en-US" sz="3600" b="1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Meadow Lake Elementary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November 2011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Elisa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Brente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-Fair</a:t>
            </a:r>
          </a:p>
          <a:p>
            <a:pPr algn="ctr" eaLnBrk="1" hangingPunct="1">
              <a:spcBef>
                <a:spcPct val="20000"/>
              </a:spcBef>
            </a:pP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elisa@visionsforelarning.net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en-US" sz="2800" dirty="0">
              <a:latin typeface="Gill Sans MT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en-US" sz="2800" dirty="0">
              <a:latin typeface="Gill Sans MT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en-US" sz="2000" dirty="0">
              <a:latin typeface="Gill Sans MT" pitchFamily="34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95E6F-2E54-421D-9E64-374A0C3E0B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95E6F-2E54-421D-9E64-374A0C3E0BA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81000" y="533400"/>
            <a:ext cx="5943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Developmental Reading Behaviors Over Time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57200" y="1828800"/>
            <a:ext cx="6172200" cy="634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u="sng" dirty="0">
                <a:latin typeface="Arial" pitchFamily="34" charset="0"/>
                <a:cs typeface="Arial" pitchFamily="34" charset="0"/>
              </a:rPr>
              <a:t>Emergent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Use mostly information from pictures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May attend to and use some features of print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May know some words and how print is used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Respond to text with own experiences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u="sng" dirty="0">
                <a:latin typeface="Arial" pitchFamily="34" charset="0"/>
                <a:cs typeface="Arial" pitchFamily="34" charset="0"/>
              </a:rPr>
              <a:t>Early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Rely less on pictures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Increase control of early reading strategies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Know several frequently used words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Read familiar text with fluency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Exhibits some strategies-monitoring, cross-checking, self-correction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u="sng" dirty="0">
                <a:latin typeface="Arial" pitchFamily="34" charset="0"/>
                <a:cs typeface="Arial" pitchFamily="34" charset="0"/>
              </a:rPr>
              <a:t>Transitional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Full control of early strategies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Use multiple sources to gain meaning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Large core of frequently used words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Rely little on pictures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Read longer, more complex texts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u="sng" dirty="0">
                <a:latin typeface="Arial" pitchFamily="34" charset="0"/>
                <a:cs typeface="Arial" pitchFamily="34" charset="0"/>
              </a:rPr>
              <a:t>Self-Extending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Use all source of information flexibly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Read with phrasing and fluency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Read multiple genres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Read much longer, more complex texts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u="sng" dirty="0">
                <a:latin typeface="Arial" pitchFamily="34" charset="0"/>
                <a:cs typeface="Arial" pitchFamily="34" charset="0"/>
              </a:rPr>
              <a:t>Advanced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Acquire important tools for learning through reading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Higher level strategies still under development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Sustain reading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Adapted from: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2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i="1" u="sng" dirty="0">
                <a:latin typeface="Arial" pitchFamily="34" charset="0"/>
                <a:cs typeface="Arial" pitchFamily="34" charset="0"/>
              </a:rPr>
              <a:t>Matching Books to Readers: Using Leveled Books in Guided Reading K-3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by Irene C.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Fountas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and Gay Su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Pinnell</a:t>
            </a:r>
            <a:r>
              <a:rPr lang="en-US" sz="1200" b="1" dirty="0">
                <a:latin typeface="Gill Sans MT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 flipV="1">
            <a:off x="381000" y="1600200"/>
            <a:ext cx="6057900" cy="984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410200" y="8839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dirty="0"/>
              <a:t> </a:t>
            </a:r>
            <a:endParaRPr lang="en-US" sz="1600" dirty="0">
              <a:solidFill>
                <a:srgbClr val="FFFFFF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457200"/>
            <a:ext cx="5829300" cy="1066800"/>
          </a:xfrm>
        </p:spPr>
        <p:txBody>
          <a:bodyPr/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Guided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Reading</a:t>
            </a:r>
          </a:p>
        </p:txBody>
      </p:sp>
      <p:graphicFrame>
        <p:nvGraphicFramePr>
          <p:cNvPr id="78851" name="Group 3"/>
          <p:cNvGraphicFramePr>
            <a:graphicFrameLocks noGrp="1"/>
          </p:cNvGraphicFramePr>
          <p:nvPr/>
        </p:nvGraphicFramePr>
        <p:xfrm>
          <a:off x="457200" y="1981200"/>
          <a:ext cx="5943600" cy="6096001"/>
        </p:xfrm>
        <a:graphic>
          <a:graphicData uri="http://schemas.openxmlformats.org/drawingml/2006/table">
            <a:tbl>
              <a:tblPr/>
              <a:tblGrid>
                <a:gridCol w="2971800"/>
                <a:gridCol w="2971800"/>
              </a:tblGrid>
              <a:tr h="668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Applies to  Guided Reading: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Does not apply to Guided Reading: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70C91-28F8-41F0-9185-237FE6C2067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2000" y="1447800"/>
            <a:ext cx="5303838" cy="571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solidFill>
                <a:srgbClr val="0021F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171F2-31C0-421B-98C4-FF6FE4485C8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09600"/>
            <a:ext cx="6553200" cy="7772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D12D2-AAB7-4B1E-98CA-9C6EFAA55304}" type="slidenum">
              <a:rPr lang="en-US"/>
              <a:pPr/>
              <a:t>5</a:t>
            </a:fld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4350" y="533400"/>
            <a:ext cx="2838450" cy="7848600"/>
          </a:xfrm>
        </p:spPr>
        <p:txBody>
          <a:bodyPr/>
          <a:lstStyle/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Nonfiction Text Features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endParaRPr lang="en-US" sz="10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Fonts and Special Effects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titles and headings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boldface and color print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italics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bullets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captions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labels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 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Graphics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diagrams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cutaways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cross sections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overlays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distribution maps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word bubbles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charts, tables, graphs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framed text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illustrations and photographs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 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Text Organizers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index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preface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table of contents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glossary</a:t>
            </a:r>
          </a:p>
          <a:p>
            <a:pPr marL="165100" indent="-165100">
              <a:lnSpc>
                <a:spcPct val="9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appendix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000" b="1" i="1" dirty="0">
                <a:latin typeface="Arial" pitchFamily="34" charset="0"/>
                <a:cs typeface="Arial" pitchFamily="34" charset="0"/>
              </a:rPr>
              <a:t>Content Area Reading: Literacy and Learning across the Curriculum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by Richard T. and Jo Anne L.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Vacca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; Longman, 1999.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429000" y="533400"/>
            <a:ext cx="2895600" cy="7848600"/>
          </a:xfrm>
        </p:spPr>
        <p:txBody>
          <a:bodyPr/>
          <a:lstStyle/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Text Structure Indicators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endParaRPr lang="en-US" sz="10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Cause and Effect/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Problem and Solution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because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since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therefore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consequently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as a result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if...then,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800" b="1" dirty="0">
                <a:latin typeface="Arial" pitchFamily="34" charset="0"/>
                <a:cs typeface="Arial" pitchFamily="34" charset="0"/>
              </a:rPr>
              <a:t> </a:t>
            </a: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Description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to begin with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most important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also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in fact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for instance 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for example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800" b="1" dirty="0">
                <a:latin typeface="Arial" pitchFamily="34" charset="0"/>
                <a:cs typeface="Arial" pitchFamily="34" charset="0"/>
              </a:rPr>
              <a:t> </a:t>
            </a: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Sequence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on (date)                        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not long after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now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as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before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after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when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then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finally</a:t>
            </a: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800" b="1" dirty="0">
                <a:latin typeface="Arial" pitchFamily="34" charset="0"/>
                <a:cs typeface="Arial" pitchFamily="34" charset="0"/>
              </a:rPr>
              <a:t> </a:t>
            </a: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  <a:buFontTx/>
              <a:buNone/>
            </a:pPr>
            <a:r>
              <a:rPr lang="en-US" sz="1400" b="1" u="sng" dirty="0">
                <a:latin typeface="Arial" pitchFamily="34" charset="0"/>
                <a:cs typeface="Arial" pitchFamily="34" charset="0"/>
              </a:rPr>
              <a:t>Comparison and Contrast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however	          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but	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instead                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on the other hand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either…or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although</a:t>
            </a:r>
          </a:p>
          <a:p>
            <a:pPr marL="165100" indent="-165100">
              <a:lnSpc>
                <a:spcPct val="90000"/>
              </a:lnSpc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while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FB115-84CF-4B84-B25C-0C280BB4F9E2}" type="slidenum">
              <a:rPr lang="en-US"/>
              <a:pPr/>
              <a:t>6</a:t>
            </a:fld>
            <a:endParaRPr lang="en-US"/>
          </a:p>
        </p:txBody>
      </p:sp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533400" y="304800"/>
            <a:ext cx="5943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Small Group Reading Lessons</a:t>
            </a:r>
          </a:p>
          <a:p>
            <a:pPr algn="ctr"/>
            <a:r>
              <a:rPr lang="en-US" sz="3600" b="1" dirty="0">
                <a:latin typeface="Times New Roman" pitchFamily="18" charset="0"/>
              </a:rPr>
              <a:t> </a:t>
            </a:r>
            <a:endParaRPr lang="en-US" sz="1200" b="1" dirty="0">
              <a:latin typeface="Times New Roman" pitchFamily="18" charset="0"/>
            </a:endParaRPr>
          </a:p>
          <a:p>
            <a:pPr algn="ctr"/>
            <a:r>
              <a:rPr lang="en-US" sz="3600" b="1" dirty="0">
                <a:latin typeface="Times New Roman" pitchFamily="18" charset="0"/>
              </a:rPr>
              <a:t> </a:t>
            </a:r>
            <a:endParaRPr lang="en-US" sz="1200" b="1" dirty="0">
              <a:latin typeface="Times New Roman" pitchFamily="18" charset="0"/>
            </a:endParaRPr>
          </a:p>
          <a:p>
            <a:pPr algn="ctr"/>
            <a:r>
              <a:rPr lang="en-US" sz="3600" b="1" dirty="0">
                <a:latin typeface="Times New Roman" pitchFamily="18" charset="0"/>
              </a:rPr>
              <a:t> </a:t>
            </a:r>
            <a:endParaRPr lang="en-US" sz="1200" b="1" dirty="0">
              <a:latin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6767513"/>
            <a:ext cx="657066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Times New Roman" pitchFamily="18" charset="0"/>
              </a:rPr>
              <a:t> </a:t>
            </a:r>
            <a:endParaRPr lang="en-US" sz="1200"/>
          </a:p>
          <a:p>
            <a:endParaRPr lang="en-US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449263" y="1752600"/>
            <a:ext cx="596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59433" name="Group 41"/>
          <p:cNvGraphicFramePr>
            <a:graphicFrameLocks noGrp="1"/>
          </p:cNvGraphicFramePr>
          <p:nvPr/>
        </p:nvGraphicFramePr>
        <p:xfrm>
          <a:off x="381000" y="990600"/>
          <a:ext cx="6248399" cy="7330439"/>
        </p:xfrm>
        <a:graphic>
          <a:graphicData uri="http://schemas.openxmlformats.org/drawingml/2006/table">
            <a:tbl>
              <a:tblPr/>
              <a:tblGrid>
                <a:gridCol w="1219200"/>
                <a:gridCol w="1676400"/>
                <a:gridCol w="1600200"/>
                <a:gridCol w="1752599"/>
              </a:tblGrid>
              <a:tr h="3079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Before the Reading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During the Reading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After the Reading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73066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Teacher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Selects an appropriate text at students’ reading level, one that will be supportive but has only a few problems to solve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Selects books from different genres, authors, and illustrators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Prepares an introduction to the text and chooses a teaching point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Briefly introduces the text, keeping in mind the meaning, language, and visual information in the text, and the knowledge, experience, and skills of the readers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“Listens in”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Observes the reader’s behaviors for evidence of strategy use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Confirms children’s problem-solving attempts and successes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Interacts with individuals to assist with problem-solving (only when appropriate)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Makes notes about individual readers’ use of strategies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Talks about the meaning of the text with the students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Invites personal responses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Returns to the text for one or two teaching opportunities, such as finding evidence or discussing problem-solving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Assesses students’ understanding of what they have read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Sometimes engages students in extending the text through such activities as drama, writing, art, or additional reading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74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Students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Engage in conversation about the text to be read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Raise questions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Build expectations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Notice information in the text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Read the whole text or a unified part of the text (chapter, etc.) to themselves softly or silently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Make predictions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Engage in problem-solving strategies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Request problem-solving help only when needed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Keep in mind the purpose for reading the text, as instructed by the teacher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Discuss meaning of the text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Check predictions and react personally to the text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Connect, infer, summarize, synthesize analyze, and critique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Revisit the text at points of problem-solving, as guided by the teacher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May read text to a partner or independently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Sometimes engage in activities that involve extending and responding to the text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171F2-31C0-421B-98C4-FF6FE4485C8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6096000" cy="1295400"/>
          </a:xfrm>
          <a:noFill/>
          <a:ln/>
        </p:spPr>
        <p:txBody>
          <a:bodyPr/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Text-Dependent Question Types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5829300" cy="60960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Vocabulary - use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context clues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Definitions, descriptions, synonyms, examples</a:t>
            </a:r>
          </a:p>
          <a:p>
            <a:pPr lvl="1">
              <a:lnSpc>
                <a:spcPct val="80000"/>
              </a:lnSpc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Level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1 - Answers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are in the text.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Facts and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details 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Level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2 - Answers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are in the text but may be in more than one place.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Identify cause and effect, compare and contrast, identify sequence or steps in a process, identify stated main idea and supporting details</a:t>
            </a:r>
          </a:p>
          <a:p>
            <a:pPr lvl="1">
              <a:lnSpc>
                <a:spcPct val="80000"/>
              </a:lnSpc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Level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3 - Answers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are inferred or implied.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Make inferences, draw conclusions, make predictions, analyze character</a:t>
            </a:r>
          </a:p>
          <a:p>
            <a:pPr lvl="1">
              <a:lnSpc>
                <a:spcPct val="80000"/>
              </a:lnSpc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Level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4 - Answers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require the reader to think like the author.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Evaluate author’s purpose and point of view</a:t>
            </a:r>
            <a:r>
              <a:rPr lang="en-US" sz="1800" dirty="0">
                <a:latin typeface="Trebuchet MS" pitchFamily="34" charset="0"/>
                <a:cs typeface="Times" pitchFamily="18" charset="0"/>
              </a:rPr>
              <a:t>, analyze text structure and organization</a:t>
            </a:r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 flipV="1">
            <a:off x="381000" y="1371600"/>
            <a:ext cx="6057900" cy="984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Benchmark (05):Applications (Mac OS 9):Microsoft Office 2001:Templates:Presentations:Designs:Blank</Template>
  <TotalTime>1951</TotalTime>
  <Words>881</Words>
  <Application>Microsoft Macintosh PowerPoint</Application>
  <PresentationFormat>On-screen Show (4:3)</PresentationFormat>
  <Paragraphs>203</Paragraphs>
  <Slides>7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</vt:lpstr>
      <vt:lpstr>Slide 1</vt:lpstr>
      <vt:lpstr>Slide 2</vt:lpstr>
      <vt:lpstr>Guided Reading</vt:lpstr>
      <vt:lpstr>Slide 4</vt:lpstr>
      <vt:lpstr>Slide 5</vt:lpstr>
      <vt:lpstr>Slide 6</vt:lpstr>
      <vt:lpstr>Text-Dependent Question Types</vt:lpstr>
    </vt:vector>
  </TitlesOfParts>
  <Company>Benchmark Education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Reycraft</dc:creator>
  <cp:lastModifiedBy>Office 2004 Test Drive User</cp:lastModifiedBy>
  <cp:revision>157</cp:revision>
  <cp:lastPrinted>2003-08-22T20:53:37Z</cp:lastPrinted>
  <dcterms:created xsi:type="dcterms:W3CDTF">2011-10-31T15:54:51Z</dcterms:created>
  <dcterms:modified xsi:type="dcterms:W3CDTF">2011-10-31T16:04:15Z</dcterms:modified>
</cp:coreProperties>
</file>